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6" r:id="rId4"/>
    <p:sldId id="317" r:id="rId5"/>
    <p:sldId id="319" r:id="rId6"/>
    <p:sldId id="322" r:id="rId7"/>
    <p:sldId id="315" r:id="rId8"/>
    <p:sldId id="268" r:id="rId9"/>
    <p:sldId id="321" r:id="rId10"/>
    <p:sldId id="294" r:id="rId11"/>
    <p:sldId id="295" r:id="rId12"/>
    <p:sldId id="297" r:id="rId13"/>
    <p:sldId id="323" r:id="rId14"/>
    <p:sldId id="296" r:id="rId15"/>
    <p:sldId id="298" r:id="rId16"/>
    <p:sldId id="301" r:id="rId17"/>
    <p:sldId id="302" r:id="rId1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bota, Valerie C" initials="KVC" lastIdx="1" clrIdx="0">
    <p:extLst>
      <p:ext uri="{19B8F6BF-5375-455C-9EA6-DF929625EA0E}">
        <p15:presenceInfo xmlns:p15="http://schemas.microsoft.com/office/powerpoint/2012/main" userId="Kubota, Valerie 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8DCD47"/>
    <a:srgbClr val="009900"/>
    <a:srgbClr val="205AB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959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14396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657350"/>
            <a:ext cx="9144000" cy="348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48970"/>
          </a:xfrm>
          <a:custGeom>
            <a:avLst/>
            <a:gdLst/>
            <a:ahLst/>
            <a:cxnLst/>
            <a:rect l="l" t="t" r="r" b="b"/>
            <a:pathLst>
              <a:path w="9144000" h="648970">
                <a:moveTo>
                  <a:pt x="0" y="648512"/>
                </a:moveTo>
                <a:lnTo>
                  <a:pt x="9144000" y="648512"/>
                </a:lnTo>
                <a:lnTo>
                  <a:pt x="9144000" y="0"/>
                </a:lnTo>
                <a:lnTo>
                  <a:pt x="0" y="0"/>
                </a:lnTo>
                <a:lnTo>
                  <a:pt x="0" y="648512"/>
                </a:lnTo>
                <a:close/>
              </a:path>
            </a:pathLst>
          </a:custGeom>
          <a:solidFill>
            <a:srgbClr val="82A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90471" y="4656670"/>
            <a:ext cx="1028090" cy="336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1406" y="1166036"/>
            <a:ext cx="5741187" cy="249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874" y="830642"/>
            <a:ext cx="8038251" cy="353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959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95400" y="3333750"/>
            <a:ext cx="6553200" cy="1463862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lang="en-US" sz="2400" b="1" spc="55" dirty="0">
                <a:solidFill>
                  <a:srgbClr val="FFFFFF"/>
                </a:solidFill>
                <a:latin typeface="Arial"/>
                <a:cs typeface="Arial"/>
              </a:rPr>
              <a:t>GEMS Residential &amp; Commercial Loan Programs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4526915" algn="l"/>
              </a:tabLst>
            </a:pP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STATE  </a:t>
            </a:r>
            <a:r>
              <a:rPr sz="1400" i="1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i="1" spc="25" dirty="0">
                <a:solidFill>
                  <a:srgbClr val="FFFFFF"/>
                </a:solidFill>
                <a:latin typeface="Arial"/>
                <a:cs typeface="Arial"/>
              </a:rPr>
              <a:t>HAWAII Green </a:t>
            </a:r>
            <a:r>
              <a:rPr sz="1400" i="1" spc="35" dirty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30" dirty="0">
                <a:solidFill>
                  <a:srgbClr val="FFFFFF"/>
                </a:solidFill>
                <a:latin typeface="Arial"/>
                <a:cs typeface="Arial"/>
              </a:rPr>
              <a:t>Authority </a:t>
            </a:r>
            <a:r>
              <a:rPr sz="1400" i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400" i="1" spc="25" dirty="0">
                <a:solidFill>
                  <a:srgbClr val="FFFFFF"/>
                </a:solidFill>
                <a:latin typeface="Arial"/>
                <a:cs typeface="Arial"/>
              </a:rPr>
              <a:t>GEMS </a:t>
            </a:r>
            <a:r>
              <a:rPr sz="1400" i="1" spc="30" dirty="0">
                <a:solidFill>
                  <a:srgbClr val="FFFFFF"/>
                </a:solidFill>
                <a:latin typeface="Arial"/>
                <a:cs typeface="Arial"/>
              </a:rPr>
              <a:t>FINANCING</a:t>
            </a:r>
            <a:r>
              <a:rPr sz="1400" i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3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775" y="2400376"/>
            <a:ext cx="2041524" cy="667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COMMERCIAL  LOAN</a:t>
            </a:r>
            <a:r>
              <a:rPr spc="-50" dirty="0"/>
              <a:t> </a:t>
            </a:r>
            <a:r>
              <a:rPr spc="-5" dirty="0"/>
              <a:t>PROGRAM  </a:t>
            </a:r>
            <a:r>
              <a:rPr spc="-15" dirty="0"/>
              <a:t>OVERVIEW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1393"/>
            <a:ext cx="5864859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0" dirty="0"/>
              <a:t>Design</a:t>
            </a:r>
            <a:r>
              <a:rPr sz="2600" spc="-250" dirty="0"/>
              <a:t> </a:t>
            </a:r>
            <a:r>
              <a:rPr sz="2600" spc="-50" dirty="0"/>
              <a:t>of</a:t>
            </a:r>
            <a:r>
              <a:rPr sz="2600" spc="-220" dirty="0"/>
              <a:t> </a:t>
            </a:r>
            <a:r>
              <a:rPr sz="2600" spc="-90" dirty="0"/>
              <a:t>Commercial</a:t>
            </a:r>
            <a:r>
              <a:rPr sz="2600" spc="-245" dirty="0"/>
              <a:t> </a:t>
            </a:r>
            <a:r>
              <a:rPr sz="2600" spc="-70" dirty="0"/>
              <a:t>Loan</a:t>
            </a:r>
            <a:r>
              <a:rPr sz="2600" spc="-250" dirty="0"/>
              <a:t> </a:t>
            </a:r>
            <a:r>
              <a:rPr sz="2600" spc="-85" dirty="0"/>
              <a:t>Product</a:t>
            </a:r>
            <a:r>
              <a:rPr lang="en-US" sz="2600" spc="-85" dirty="0"/>
              <a:t>s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209368" y="814542"/>
            <a:ext cx="8138795" cy="33426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94C600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82AB4D"/>
                </a:solidFill>
                <a:latin typeface="Arial"/>
                <a:cs typeface="Arial"/>
              </a:rPr>
              <a:t>The design included three</a:t>
            </a:r>
            <a:r>
              <a:rPr sz="2400" b="1" spc="-55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2AB4D"/>
                </a:solidFill>
                <a:latin typeface="Arial"/>
                <a:cs typeface="Arial"/>
              </a:rPr>
              <a:t>objectives:</a:t>
            </a:r>
            <a:endParaRPr sz="2400" dirty="0">
              <a:latin typeface="Arial"/>
              <a:cs typeface="Arial"/>
            </a:endParaRPr>
          </a:p>
          <a:p>
            <a:pPr marL="904240" marR="5080" lvl="1" indent="-342900">
              <a:lnSpc>
                <a:spcPct val="100000"/>
              </a:lnSpc>
              <a:spcBef>
                <a:spcPts val="484"/>
              </a:spcBef>
              <a:buClr>
                <a:srgbClr val="94C600"/>
              </a:buClr>
              <a:buSzPct val="90000"/>
              <a:buAutoNum type="arabicPeriod"/>
              <a:tabLst>
                <a:tab pos="903605" algn="l"/>
                <a:tab pos="904240" algn="l"/>
              </a:tabLst>
            </a:pP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to collaborate and partner with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commercial </a:t>
            </a: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banks and</a:t>
            </a:r>
            <a:r>
              <a:rPr sz="2000" b="1" spc="-185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other 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financial</a:t>
            </a:r>
            <a:r>
              <a:rPr sz="2000" b="1" spc="-65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institutions;</a:t>
            </a:r>
            <a:endParaRPr sz="2000" dirty="0">
              <a:latin typeface="Arial"/>
              <a:cs typeface="Arial"/>
            </a:endParaRPr>
          </a:p>
          <a:p>
            <a:pPr marL="904240" lvl="1" indent="-342900">
              <a:lnSpc>
                <a:spcPct val="100000"/>
              </a:lnSpc>
              <a:spcBef>
                <a:spcPts val="480"/>
              </a:spcBef>
              <a:buClr>
                <a:srgbClr val="94C600"/>
              </a:buClr>
              <a:buSzPct val="90000"/>
              <a:buAutoNum type="arabicPeriod"/>
              <a:tabLst>
                <a:tab pos="903605" algn="l"/>
                <a:tab pos="904240" algn="l"/>
              </a:tabLst>
            </a:pP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to be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more flexible </a:t>
            </a: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competitive;</a:t>
            </a:r>
            <a:r>
              <a:rPr sz="2000" b="1" spc="-110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and</a:t>
            </a:r>
            <a:endParaRPr sz="2000" dirty="0">
              <a:latin typeface="Arial"/>
              <a:cs typeface="Arial"/>
            </a:endParaRPr>
          </a:p>
          <a:p>
            <a:pPr marL="904240" lvl="1" indent="-342900">
              <a:lnSpc>
                <a:spcPct val="100000"/>
              </a:lnSpc>
              <a:spcBef>
                <a:spcPts val="480"/>
              </a:spcBef>
              <a:buClr>
                <a:srgbClr val="94C600"/>
              </a:buClr>
              <a:buSzPct val="90000"/>
              <a:buAutoNum type="arabicPeriod"/>
              <a:tabLst>
                <a:tab pos="903605" algn="l"/>
                <a:tab pos="904240" algn="l"/>
              </a:tabLst>
            </a:pP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fill </a:t>
            </a: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a market gap with an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unconventional financing</a:t>
            </a:r>
            <a:r>
              <a:rPr sz="2000" b="1" spc="-105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tool.</a:t>
            </a:r>
            <a:endParaRPr sz="2000" dirty="0">
              <a:latin typeface="Arial"/>
              <a:cs typeface="Arial"/>
            </a:endParaRPr>
          </a:p>
          <a:p>
            <a:pPr marL="195580" marR="506095" indent="-182880">
              <a:lnSpc>
                <a:spcPct val="100000"/>
              </a:lnSpc>
              <a:spcBef>
                <a:spcPts val="570"/>
              </a:spcBef>
              <a:buClr>
                <a:srgbClr val="94C600"/>
              </a:buClr>
              <a:buSzPct val="83333"/>
              <a:buFont typeface="Arial"/>
              <a:buChar char="•"/>
              <a:tabLst>
                <a:tab pos="195580" algn="l"/>
                <a:tab pos="1397635" algn="l"/>
              </a:tabLst>
            </a:pPr>
            <a:r>
              <a:rPr sz="2400" b="1" spc="-5" dirty="0">
                <a:solidFill>
                  <a:srgbClr val="82AB4D"/>
                </a:solidFill>
                <a:latin typeface="Arial"/>
                <a:cs typeface="Arial"/>
              </a:rPr>
              <a:t>Result:	Co-lending structure </a:t>
            </a:r>
            <a:r>
              <a:rPr sz="2400" b="1" dirty="0">
                <a:solidFill>
                  <a:srgbClr val="82AB4D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82AB4D"/>
                </a:solidFill>
                <a:latin typeface="Arial"/>
                <a:cs typeface="Arial"/>
              </a:rPr>
              <a:t>a capital</a:t>
            </a:r>
            <a:r>
              <a:rPr sz="2400" b="1" spc="-80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2AB4D"/>
                </a:solidFill>
                <a:latin typeface="Arial"/>
                <a:cs typeface="Arial"/>
              </a:rPr>
              <a:t>stack of  </a:t>
            </a:r>
            <a:r>
              <a:rPr lang="en-US" sz="2400" b="1" spc="-5" dirty="0">
                <a:solidFill>
                  <a:srgbClr val="82AB4D"/>
                </a:solidFill>
                <a:latin typeface="Arial"/>
                <a:cs typeface="Arial"/>
              </a:rPr>
              <a:t>public &amp; </a:t>
            </a:r>
            <a:r>
              <a:rPr sz="2400" b="1" spc="-5" dirty="0">
                <a:solidFill>
                  <a:srgbClr val="82AB4D"/>
                </a:solidFill>
                <a:latin typeface="Arial"/>
                <a:cs typeface="Arial"/>
              </a:rPr>
              <a:t>private debt</a:t>
            </a:r>
            <a:r>
              <a:rPr lang="en-US" sz="2400" b="1" spc="-5" dirty="0">
                <a:solidFill>
                  <a:srgbClr val="82AB4D"/>
                </a:solidFill>
                <a:latin typeface="Arial"/>
                <a:cs typeface="Arial"/>
              </a:rPr>
              <a:t> and equity (if required)</a:t>
            </a:r>
            <a:endParaRPr sz="2400" dirty="0">
              <a:latin typeface="Arial"/>
              <a:cs typeface="Arial"/>
            </a:endParaRPr>
          </a:p>
          <a:p>
            <a:pPr marL="469265" marR="127000" indent="-182245">
              <a:lnSpc>
                <a:spcPct val="100000"/>
              </a:lnSpc>
              <a:spcBef>
                <a:spcPts val="480"/>
              </a:spcBef>
              <a:buClr>
                <a:srgbClr val="94C600"/>
              </a:buClr>
              <a:buSzPct val="85000"/>
              <a:buFont typeface="Arial"/>
              <a:buChar char="•"/>
              <a:tabLst>
                <a:tab pos="469900" algn="l"/>
              </a:tabLst>
            </a:pP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Long-term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financing </a:t>
            </a: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tool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complements conventional financing  </a:t>
            </a: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provide low-cost, </a:t>
            </a:r>
            <a:r>
              <a:rPr sz="2000" b="1" dirty="0">
                <a:solidFill>
                  <a:srgbClr val="82AB4D"/>
                </a:solidFill>
                <a:latin typeface="Arial"/>
                <a:cs typeface="Arial"/>
              </a:rPr>
              <a:t>cash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flow friendly</a:t>
            </a:r>
            <a:r>
              <a:rPr sz="2000" b="1" spc="-55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2AB4D"/>
                </a:solidFill>
                <a:latin typeface="Arial"/>
                <a:cs typeface="Arial"/>
              </a:rPr>
              <a:t>capital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81393"/>
            <a:ext cx="45662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5" dirty="0"/>
              <a:t>Eligible</a:t>
            </a:r>
            <a:r>
              <a:rPr sz="2600" spc="-235" dirty="0"/>
              <a:t> </a:t>
            </a:r>
            <a:r>
              <a:rPr sz="2600" spc="-65" dirty="0"/>
              <a:t>Off</a:t>
            </a:r>
            <a:r>
              <a:rPr sz="2600" spc="-220" dirty="0"/>
              <a:t> </a:t>
            </a:r>
            <a:r>
              <a:rPr sz="2600" spc="-114" dirty="0"/>
              <a:t>Takers</a:t>
            </a:r>
            <a:r>
              <a:rPr sz="2600" spc="-235" dirty="0"/>
              <a:t> </a:t>
            </a:r>
            <a:r>
              <a:rPr sz="2600" spc="-80" dirty="0"/>
              <a:t>(rate</a:t>
            </a:r>
            <a:r>
              <a:rPr sz="2600" spc="-225" dirty="0"/>
              <a:t> </a:t>
            </a:r>
            <a:r>
              <a:rPr sz="2600" spc="-100" dirty="0"/>
              <a:t>payers)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35940" y="1124053"/>
            <a:ext cx="7402195" cy="27565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865"/>
              </a:spcBef>
              <a:buClr>
                <a:srgbClr val="94C600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3200" b="1" spc="-5" dirty="0">
                <a:solidFill>
                  <a:srgbClr val="82AB4D"/>
                </a:solidFill>
                <a:latin typeface="Arial"/>
                <a:cs typeface="Arial"/>
              </a:rPr>
              <a:t>Nonprofits</a:t>
            </a:r>
            <a:endParaRPr sz="3200">
              <a:latin typeface="Arial"/>
              <a:cs typeface="Arial"/>
            </a:endParaRPr>
          </a:p>
          <a:p>
            <a:pPr marL="195580" indent="-182880">
              <a:lnSpc>
                <a:spcPts val="3840"/>
              </a:lnSpc>
              <a:spcBef>
                <a:spcPts val="765"/>
              </a:spcBef>
              <a:buClr>
                <a:srgbClr val="94C600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3200" b="1" spc="-5" dirty="0">
                <a:solidFill>
                  <a:srgbClr val="82AB4D"/>
                </a:solidFill>
                <a:latin typeface="Arial"/>
                <a:cs typeface="Arial"/>
              </a:rPr>
              <a:t>Small Businesses (as defined by</a:t>
            </a:r>
            <a:r>
              <a:rPr sz="3200" b="1" spc="-125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2AB4D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94945" marR="5080">
              <a:lnSpc>
                <a:spcPct val="100000"/>
              </a:lnSpc>
            </a:pPr>
            <a:r>
              <a:rPr sz="3200" b="1" dirty="0">
                <a:solidFill>
                  <a:srgbClr val="82AB4D"/>
                </a:solidFill>
                <a:latin typeface="Arial"/>
                <a:cs typeface="Arial"/>
              </a:rPr>
              <a:t>U.S. </a:t>
            </a:r>
            <a:r>
              <a:rPr sz="3200" b="1" spc="-5" dirty="0">
                <a:solidFill>
                  <a:srgbClr val="82AB4D"/>
                </a:solidFill>
                <a:latin typeface="Arial"/>
                <a:cs typeface="Arial"/>
              </a:rPr>
              <a:t>Small Business</a:t>
            </a:r>
            <a:r>
              <a:rPr sz="3200" b="1" spc="-204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2AB4D"/>
                </a:solidFill>
                <a:latin typeface="Arial"/>
                <a:cs typeface="Arial"/>
              </a:rPr>
              <a:t>Administration’s  </a:t>
            </a:r>
            <a:r>
              <a:rPr sz="3200" b="1" spc="-5" dirty="0">
                <a:solidFill>
                  <a:srgbClr val="82AB4D"/>
                </a:solidFill>
                <a:latin typeface="Arial"/>
                <a:cs typeface="Arial"/>
              </a:rPr>
              <a:t>size</a:t>
            </a:r>
            <a:r>
              <a:rPr sz="3200" b="1" spc="-100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2AB4D"/>
                </a:solidFill>
                <a:latin typeface="Arial"/>
                <a:cs typeface="Arial"/>
              </a:rPr>
              <a:t>standards)</a:t>
            </a:r>
            <a:endParaRPr sz="3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94C600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3200" b="1" spc="-5" dirty="0">
                <a:solidFill>
                  <a:srgbClr val="82AB4D"/>
                </a:solidFill>
                <a:latin typeface="Arial"/>
                <a:cs typeface="Arial"/>
              </a:rPr>
              <a:t>For profit multi-family</a:t>
            </a:r>
            <a:r>
              <a:rPr sz="3200" b="1" spc="-50" dirty="0">
                <a:solidFill>
                  <a:srgbClr val="82AB4D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2AB4D"/>
                </a:solidFill>
                <a:latin typeface="Arial"/>
                <a:cs typeface="Arial"/>
              </a:rPr>
              <a:t>projects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A7307-CA52-448C-A5C4-D0676022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047750"/>
            <a:ext cx="8038251" cy="38779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9900"/>
                </a:solidFill>
              </a:rPr>
              <a:t>Qualifying process is the same as the Residential GEM$ program and features the same program benefits</a:t>
            </a:r>
          </a:p>
          <a:p>
            <a:endParaRPr lang="en-US" b="1" dirty="0">
              <a:solidFill>
                <a:srgbClr val="66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9900"/>
                </a:solidFill>
              </a:rPr>
              <a:t>For Energy Efficiency installations, the Contractor must also be a Hawaii Clean Energy Ally and the EE must be on Hawaii Energy’s approved list</a:t>
            </a:r>
          </a:p>
          <a:p>
            <a:endParaRPr lang="en-US" b="1" dirty="0">
              <a:solidFill>
                <a:srgbClr val="66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9900"/>
                </a:solidFill>
              </a:rPr>
              <a:t>For tax purposes, Landlords or Investors are considered “Borrowers” and will undergo traditional underwriting and execute loan documents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6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9900"/>
                </a:solidFill>
              </a:rPr>
              <a:t>With Investor PPAs, the </a:t>
            </a:r>
            <a:r>
              <a:rPr lang="en-US" b="1" dirty="0" err="1">
                <a:solidFill>
                  <a:srgbClr val="669900"/>
                </a:solidFill>
              </a:rPr>
              <a:t>Offtaker</a:t>
            </a:r>
            <a:r>
              <a:rPr lang="en-US" b="1" dirty="0">
                <a:solidFill>
                  <a:srgbClr val="669900"/>
                </a:solidFill>
              </a:rPr>
              <a:t> has the option to assume the GEM$ debt and purchase the system, thus maximizing their utility savings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DD00E-24C3-4AF1-8769-B5B824E5AB59}"/>
              </a:ext>
            </a:extLst>
          </p:cNvPr>
          <p:cNvSpPr txBox="1"/>
          <p:nvPr/>
        </p:nvSpPr>
        <p:spPr>
          <a:xfrm>
            <a:off x="304800" y="1333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GEM$ FOR COMMERCIAL CUSTOMERS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A53878-C82A-4A50-AF36-437E81C9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060" y="2571750"/>
            <a:ext cx="4343400" cy="307777"/>
          </a:xfrm>
        </p:spPr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960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81393"/>
            <a:ext cx="7661909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spc="-80" dirty="0"/>
              <a:t>Financing Terms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749735"/>
            <a:ext cx="7439659" cy="2815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40000"/>
              </a:lnSpc>
              <a:spcBef>
                <a:spcPts val="100"/>
              </a:spcBef>
              <a:buClr>
                <a:srgbClr val="94C600"/>
              </a:buClr>
              <a:buSzPct val="83333"/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Fixed Interest Rates </a:t>
            </a:r>
            <a:r>
              <a:rPr lang="en-US" sz="2400" b="1" spc="-5" dirty="0">
                <a:solidFill>
                  <a:srgbClr val="6F9141"/>
                </a:solidFill>
                <a:latin typeface="Arial"/>
                <a:cs typeface="Arial"/>
              </a:rPr>
              <a:t>not to exceed </a:t>
            </a: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7.50% </a:t>
            </a:r>
            <a:endParaRPr lang="en-US" sz="2400" b="1" spc="-5" dirty="0">
              <a:solidFill>
                <a:srgbClr val="6F9141"/>
              </a:solidFill>
              <a:latin typeface="Arial"/>
              <a:cs typeface="Arial"/>
            </a:endParaRPr>
          </a:p>
          <a:p>
            <a:pPr marL="299085" marR="5080" indent="-286385">
              <a:lnSpc>
                <a:spcPct val="140000"/>
              </a:lnSpc>
              <a:spcBef>
                <a:spcPts val="100"/>
              </a:spcBef>
              <a:buClr>
                <a:srgbClr val="94C600"/>
              </a:buClr>
              <a:buSzPct val="83333"/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Leverages </a:t>
            </a:r>
            <a:r>
              <a:rPr lang="en-US" sz="2400" b="1" spc="-5" dirty="0">
                <a:solidFill>
                  <a:srgbClr val="6F9141"/>
                </a:solidFill>
                <a:latin typeface="Arial"/>
                <a:cs typeface="Arial"/>
              </a:rPr>
              <a:t>GEMS funds with </a:t>
            </a: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Bank financing </a:t>
            </a:r>
            <a:endParaRPr lang="en-US" sz="2400" b="1" spc="-5" dirty="0">
              <a:solidFill>
                <a:srgbClr val="6F9141"/>
              </a:solidFill>
              <a:latin typeface="Arial"/>
              <a:cs typeface="Arial"/>
            </a:endParaRPr>
          </a:p>
          <a:p>
            <a:pPr marL="299085" marR="933450" indent="-286385">
              <a:lnSpc>
                <a:spcPct val="140000"/>
              </a:lnSpc>
              <a:spcBef>
                <a:spcPts val="575"/>
              </a:spcBef>
              <a:buClr>
                <a:srgbClr val="94C600"/>
              </a:buClr>
              <a:buSzPct val="83333"/>
              <a:buFont typeface="Wingdings"/>
              <a:buChar char=""/>
              <a:tabLst>
                <a:tab pos="299720" algn="l"/>
              </a:tabLst>
            </a:pPr>
            <a:r>
              <a:rPr lang="en-US" sz="2400" b="1" spc="-5" dirty="0">
                <a:solidFill>
                  <a:srgbClr val="6F9141"/>
                </a:solidFill>
                <a:latin typeface="Arial"/>
                <a:cs typeface="Arial"/>
              </a:rPr>
              <a:t>Up to </a:t>
            </a: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100% Financing – No Money</a:t>
            </a:r>
            <a:r>
              <a:rPr sz="2400" b="1" spc="-45" dirty="0">
                <a:solidFill>
                  <a:srgbClr val="6F914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9141"/>
                </a:solidFill>
                <a:latin typeface="Arial"/>
                <a:cs typeface="Arial"/>
              </a:rPr>
              <a:t>Down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25"/>
              </a:spcBef>
              <a:buClr>
                <a:srgbClr val="94C600"/>
              </a:buClr>
              <a:buSzPct val="83333"/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Up </a:t>
            </a:r>
            <a:r>
              <a:rPr sz="2400" b="1" dirty="0">
                <a:solidFill>
                  <a:srgbClr val="6F9141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20 </a:t>
            </a:r>
            <a:r>
              <a:rPr sz="2400" b="1" spc="-40" dirty="0">
                <a:solidFill>
                  <a:srgbClr val="6F9141"/>
                </a:solidFill>
                <a:latin typeface="Arial"/>
                <a:cs typeface="Arial"/>
              </a:rPr>
              <a:t>Year</a:t>
            </a:r>
            <a:r>
              <a:rPr sz="2400" b="1" spc="-110" dirty="0">
                <a:solidFill>
                  <a:srgbClr val="6F9141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6F9141"/>
                </a:solidFill>
                <a:latin typeface="Arial"/>
                <a:cs typeface="Arial"/>
              </a:rPr>
              <a:t>Terms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25"/>
              </a:spcBef>
              <a:buClr>
                <a:srgbClr val="94C600"/>
              </a:buClr>
              <a:buSzPct val="85416"/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No </a:t>
            </a:r>
            <a:r>
              <a:rPr sz="2400" b="1" spc="-10" dirty="0">
                <a:solidFill>
                  <a:srgbClr val="6F9141"/>
                </a:solidFill>
                <a:latin typeface="Arial"/>
                <a:cs typeface="Arial"/>
              </a:rPr>
              <a:t>Prepayment</a:t>
            </a:r>
            <a:r>
              <a:rPr sz="2400" b="1" spc="0" dirty="0">
                <a:solidFill>
                  <a:srgbClr val="6F914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9141"/>
                </a:solidFill>
                <a:latin typeface="Arial"/>
                <a:cs typeface="Arial"/>
              </a:rPr>
              <a:t>Penalties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8E31D-1B33-4733-886E-8BAB588D7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14782"/>
            <a:ext cx="2681288" cy="20905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81393"/>
            <a:ext cx="27051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5" dirty="0"/>
              <a:t>Eligible</a:t>
            </a:r>
            <a:r>
              <a:rPr sz="2600" spc="-295" dirty="0"/>
              <a:t> </a:t>
            </a:r>
            <a:r>
              <a:rPr sz="2600" spc="-90" dirty="0"/>
              <a:t>Properties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81000" y="1047750"/>
            <a:ext cx="5377815" cy="306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1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Subject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Property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must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be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located within 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service territories of Hawaiian Electric 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Company (HECO), Maui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Electric</a:t>
            </a:r>
            <a:r>
              <a:rPr sz="2000" b="1" spc="-125" dirty="0">
                <a:solidFill>
                  <a:srgbClr val="6F91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Company  (MECO) or Hawaii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Electric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Light Company  (HELCO)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F9141"/>
              </a:buClr>
              <a:buFont typeface="Wingdings"/>
              <a:buChar char=""/>
            </a:pPr>
            <a:endParaRPr sz="3050" dirty="0">
              <a:latin typeface="Times New Roman"/>
              <a:cs typeface="Times New Roman"/>
            </a:endParaRPr>
          </a:p>
          <a:p>
            <a:pPr marL="299085" marR="62230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  <a:tab pos="1680210" algn="l"/>
                <a:tab pos="3681095" algn="l"/>
              </a:tabLst>
            </a:pP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The property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may be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fee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simple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or 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leasehold.	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Leased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properties</a:t>
            </a:r>
            <a:r>
              <a:rPr sz="2000" b="1" spc="-60" dirty="0">
                <a:solidFill>
                  <a:srgbClr val="6F91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must</a:t>
            </a:r>
            <a:r>
              <a:rPr sz="2000" b="1" spc="-30" dirty="0">
                <a:solidFill>
                  <a:srgbClr val="6F914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F9141"/>
                </a:solidFill>
                <a:latin typeface="Arial"/>
                <a:cs typeface="Arial"/>
              </a:rPr>
              <a:t>have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 at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least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20 </a:t>
            </a:r>
            <a:r>
              <a:rPr sz="2000" b="1" spc="-10" dirty="0">
                <a:solidFill>
                  <a:srgbClr val="6F9141"/>
                </a:solidFill>
                <a:latin typeface="Arial"/>
                <a:cs typeface="Arial"/>
              </a:rPr>
              <a:t>years</a:t>
            </a:r>
            <a:r>
              <a:rPr sz="2000" b="1" spc="25" dirty="0">
                <a:solidFill>
                  <a:srgbClr val="6F914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F9141"/>
                </a:solidFill>
                <a:latin typeface="Arial"/>
                <a:cs typeface="Arial"/>
              </a:rPr>
              <a:t>remaining	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on the</a:t>
            </a:r>
            <a:r>
              <a:rPr sz="2000" b="1" spc="-114" dirty="0">
                <a:solidFill>
                  <a:srgbClr val="6F91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9141"/>
                </a:solidFill>
                <a:latin typeface="Arial"/>
                <a:cs typeface="Arial"/>
              </a:rPr>
              <a:t>Lease.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E56F6-62B3-4E77-8D96-61C8FD323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09750"/>
            <a:ext cx="2970742" cy="16710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GEMS  </a:t>
            </a:r>
            <a:r>
              <a:rPr spc="-55" dirty="0"/>
              <a:t>CONTACTS</a:t>
            </a:r>
            <a:r>
              <a:rPr spc="-60" dirty="0"/>
              <a:t> </a:t>
            </a:r>
            <a:r>
              <a:rPr spc="-5" dirty="0"/>
              <a:t>&amp;  RESOURCES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81393"/>
            <a:ext cx="30187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1275" algn="l"/>
              </a:tabLst>
            </a:pPr>
            <a:r>
              <a:rPr sz="2600" spc="-95" dirty="0"/>
              <a:t>Con</a:t>
            </a:r>
            <a:r>
              <a:rPr sz="2600" spc="-114" dirty="0"/>
              <a:t>t</a:t>
            </a:r>
            <a:r>
              <a:rPr sz="2600" spc="-95" dirty="0"/>
              <a:t>a</a:t>
            </a:r>
            <a:r>
              <a:rPr sz="2600" spc="-105" dirty="0"/>
              <a:t>c</a:t>
            </a:r>
            <a:r>
              <a:rPr sz="2600" dirty="0"/>
              <a:t>t	</a:t>
            </a:r>
            <a:r>
              <a:rPr sz="2600" spc="-100" dirty="0"/>
              <a:t>I</a:t>
            </a:r>
            <a:r>
              <a:rPr sz="2600" spc="-95" dirty="0"/>
              <a:t>n</a:t>
            </a:r>
            <a:r>
              <a:rPr sz="2600" spc="-100" dirty="0"/>
              <a:t>f</a:t>
            </a:r>
            <a:r>
              <a:rPr sz="2600" spc="-95" dirty="0"/>
              <a:t>o</a:t>
            </a:r>
            <a:r>
              <a:rPr sz="2600" spc="-105" dirty="0"/>
              <a:t>r</a:t>
            </a:r>
            <a:r>
              <a:rPr sz="2600" spc="-100" dirty="0"/>
              <a:t>m</a:t>
            </a:r>
            <a:r>
              <a:rPr sz="2600" spc="-95" dirty="0"/>
              <a:t>a</a:t>
            </a:r>
            <a:r>
              <a:rPr sz="2600" spc="-114" dirty="0"/>
              <a:t>t</a:t>
            </a:r>
            <a:r>
              <a:rPr sz="2600" spc="-100" dirty="0"/>
              <a:t>i</a:t>
            </a:r>
            <a:r>
              <a:rPr sz="2600" spc="-105" dirty="0"/>
              <a:t>o</a:t>
            </a:r>
            <a:r>
              <a:rPr sz="2600" dirty="0"/>
              <a:t>n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828800" y="1123950"/>
            <a:ext cx="5334000" cy="326384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b="1" u="heavy" dirty="0">
                <a:solidFill>
                  <a:srgbClr val="205AB2"/>
                </a:solidFill>
                <a:latin typeface="Arial"/>
                <a:cs typeface="Arial"/>
              </a:rPr>
              <a:t>Hawaii </a:t>
            </a:r>
            <a:r>
              <a:rPr sz="1800" b="1" u="heavy" spc="-10" dirty="0">
                <a:solidFill>
                  <a:srgbClr val="205AB2"/>
                </a:solidFill>
                <a:latin typeface="Arial"/>
                <a:cs typeface="Arial"/>
              </a:rPr>
              <a:t>Green </a:t>
            </a:r>
            <a:r>
              <a:rPr sz="1800" b="1" u="heavy" spc="-5" dirty="0">
                <a:solidFill>
                  <a:srgbClr val="205AB2"/>
                </a:solidFill>
                <a:latin typeface="Arial"/>
                <a:cs typeface="Arial"/>
              </a:rPr>
              <a:t>Infrastructure </a:t>
            </a:r>
            <a:r>
              <a:rPr sz="1800" b="1" u="heavy" spc="-10" dirty="0">
                <a:solidFill>
                  <a:srgbClr val="205AB2"/>
                </a:solidFill>
                <a:latin typeface="Arial"/>
                <a:cs typeface="Arial"/>
              </a:rPr>
              <a:t>Au</a:t>
            </a:r>
            <a:r>
              <a:rPr lang="en-US" sz="1800" b="1" u="heavy" spc="-10" dirty="0">
                <a:solidFill>
                  <a:srgbClr val="205AB2"/>
                </a:solidFill>
                <a:latin typeface="Arial"/>
                <a:cs typeface="Arial"/>
              </a:rPr>
              <a:t>t</a:t>
            </a:r>
            <a:r>
              <a:rPr sz="1800" b="1" u="heavy" spc="-10" dirty="0">
                <a:solidFill>
                  <a:srgbClr val="205AB2"/>
                </a:solidFill>
                <a:latin typeface="Arial"/>
                <a:cs typeface="Arial"/>
              </a:rPr>
              <a:t>hority</a:t>
            </a:r>
            <a:r>
              <a:rPr sz="1800" b="1" u="heavy" spc="-50" dirty="0">
                <a:solidFill>
                  <a:srgbClr val="205AB2"/>
                </a:solid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205AB2"/>
                </a:solidFill>
                <a:latin typeface="Arial"/>
                <a:cs typeface="Arial"/>
              </a:rPr>
              <a:t>(HGIA)</a:t>
            </a:r>
            <a:endParaRPr lang="en-US" sz="1800" b="1" u="heavy" spc="-10" dirty="0">
              <a:solidFill>
                <a:srgbClr val="205AB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lang="en-US" b="1" u="heavy" spc="-10" dirty="0">
              <a:solidFill>
                <a:srgbClr val="205AB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300" u="sng" spc="-5" dirty="0">
                <a:solidFill>
                  <a:srgbClr val="595958"/>
                </a:solidFill>
                <a:latin typeface="Arial"/>
                <a:cs typeface="Arial"/>
              </a:rPr>
              <a:t>Residential </a:t>
            </a:r>
            <a:r>
              <a:rPr sz="1300" u="sng" spc="-10" dirty="0">
                <a:solidFill>
                  <a:srgbClr val="595958"/>
                </a:solidFill>
                <a:latin typeface="Arial"/>
                <a:cs typeface="Arial"/>
              </a:rPr>
              <a:t>Loan</a:t>
            </a:r>
            <a:r>
              <a:rPr sz="1300" u="sng" spc="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300" u="sng" spc="-10" dirty="0">
                <a:solidFill>
                  <a:srgbClr val="595958"/>
                </a:solidFill>
                <a:latin typeface="Arial"/>
                <a:cs typeface="Arial"/>
              </a:rPr>
              <a:t>Program</a:t>
            </a:r>
            <a:endParaRPr sz="1300" dirty="0">
              <a:latin typeface="Arial"/>
              <a:cs typeface="Arial"/>
            </a:endParaRPr>
          </a:p>
          <a:p>
            <a:pPr marL="239395" marR="2943860">
              <a:lnSpc>
                <a:spcPct val="147500"/>
              </a:lnSpc>
              <a:spcBef>
                <a:spcPts val="25"/>
              </a:spcBef>
            </a:pPr>
            <a:r>
              <a:rPr sz="1200" spc="-15" dirty="0">
                <a:solidFill>
                  <a:srgbClr val="595958"/>
                </a:solidFill>
                <a:latin typeface="Arial"/>
                <a:cs typeface="Arial"/>
              </a:rPr>
              <a:t>Valerie </a:t>
            </a:r>
            <a:r>
              <a:rPr sz="1200" spc="-5" dirty="0">
                <a:solidFill>
                  <a:srgbClr val="595958"/>
                </a:solidFill>
                <a:latin typeface="Arial"/>
                <a:cs typeface="Arial"/>
              </a:rPr>
              <a:t>Kubota  </a:t>
            </a:r>
            <a:r>
              <a:rPr lang="en-US" sz="1200" spc="-5" dirty="0">
                <a:solidFill>
                  <a:srgbClr val="0000FF"/>
                </a:solidFill>
                <a:latin typeface="Arial"/>
                <a:cs typeface="Arial"/>
              </a:rPr>
              <a:t>valerie.c.kubota@hawaii.gov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95958"/>
                </a:solidFill>
                <a:latin typeface="Arial"/>
                <a:cs typeface="Arial"/>
              </a:rPr>
              <a:t>808-587-</a:t>
            </a:r>
            <a:r>
              <a:rPr lang="en-US" sz="1200" spc="-5" dirty="0">
                <a:solidFill>
                  <a:srgbClr val="595958"/>
                </a:solidFill>
                <a:latin typeface="Arial"/>
                <a:cs typeface="Arial"/>
              </a:rPr>
              <a:t>2760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lang="en-US" sz="1300" u="sng" spc="-5" dirty="0">
              <a:solidFill>
                <a:srgbClr val="5959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u="sng" spc="-5" dirty="0">
                <a:solidFill>
                  <a:srgbClr val="595958"/>
                </a:solidFill>
                <a:latin typeface="Arial"/>
                <a:cs typeface="Arial"/>
              </a:rPr>
              <a:t>Commercial </a:t>
            </a:r>
            <a:r>
              <a:rPr sz="1300" u="sng" spc="-10" dirty="0">
                <a:solidFill>
                  <a:srgbClr val="595958"/>
                </a:solidFill>
                <a:latin typeface="Arial"/>
                <a:cs typeface="Arial"/>
              </a:rPr>
              <a:t>Loan</a:t>
            </a:r>
            <a:r>
              <a:rPr sz="1300" u="sng" spc="1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300" u="sng" spc="-10" dirty="0">
                <a:solidFill>
                  <a:srgbClr val="595958"/>
                </a:solidFill>
                <a:latin typeface="Arial"/>
                <a:cs typeface="Arial"/>
              </a:rPr>
              <a:t>Program</a:t>
            </a:r>
            <a:endParaRPr sz="1300" dirty="0">
              <a:latin typeface="Arial"/>
              <a:cs typeface="Arial"/>
            </a:endParaRPr>
          </a:p>
          <a:p>
            <a:pPr marL="239395" marR="2943860">
              <a:lnSpc>
                <a:spcPct val="147900"/>
              </a:lnSpc>
              <a:spcBef>
                <a:spcPts val="5"/>
              </a:spcBef>
            </a:pPr>
            <a:r>
              <a:rPr lang="en-US" sz="1200" spc="-5" dirty="0">
                <a:solidFill>
                  <a:srgbClr val="595958"/>
                </a:solidFill>
                <a:latin typeface="Arial"/>
                <a:cs typeface="Arial"/>
              </a:rPr>
              <a:t>Ryan Hamadon</a:t>
            </a:r>
          </a:p>
          <a:p>
            <a:pPr marL="239395" marR="2943860">
              <a:lnSpc>
                <a:spcPct val="147900"/>
              </a:lnSpc>
              <a:spcBef>
                <a:spcPts val="5"/>
              </a:spcBef>
            </a:pPr>
            <a:r>
              <a:rPr lang="en-US" sz="1200" spc="-5" dirty="0">
                <a:solidFill>
                  <a:srgbClr val="595958"/>
                </a:solidFill>
                <a:latin typeface="Arial"/>
                <a:cs typeface="Arial"/>
              </a:rPr>
              <a:t>ryan.r.hamadon@hawaii.gov</a:t>
            </a:r>
          </a:p>
          <a:p>
            <a:pPr marL="239395" marR="2943860">
              <a:lnSpc>
                <a:spcPct val="147900"/>
              </a:lnSpc>
              <a:spcBef>
                <a:spcPts val="5"/>
              </a:spcBef>
            </a:pPr>
            <a:r>
              <a:rPr sz="1200" spc="-5" dirty="0">
                <a:solidFill>
                  <a:srgbClr val="595958"/>
                </a:solidFill>
                <a:latin typeface="Arial"/>
                <a:cs typeface="Arial"/>
              </a:rPr>
              <a:t>808-587-3829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082468"/>
            <a:ext cx="6248399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065" algn="ctr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GEM$</a:t>
            </a:r>
            <a:br>
              <a:rPr lang="en-US" dirty="0"/>
            </a:br>
            <a:r>
              <a:rPr dirty="0"/>
              <a:t>  LOAN</a:t>
            </a:r>
            <a:r>
              <a:rPr lang="en-US" dirty="0"/>
              <a:t> </a:t>
            </a:r>
            <a:r>
              <a:rPr dirty="0"/>
              <a:t>PROGRAM  </a:t>
            </a:r>
            <a:r>
              <a:rPr spc="-15" dirty="0"/>
              <a:t>OVERVIEW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E921-984D-467B-839B-96D66B5F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90750"/>
            <a:ext cx="5741187" cy="830997"/>
          </a:xfrm>
        </p:spPr>
        <p:txBody>
          <a:bodyPr/>
          <a:lstStyle/>
          <a:p>
            <a:r>
              <a:rPr lang="en-US" dirty="0"/>
              <a:t>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D2D3A-05C7-4C80-92B3-0CF008D4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7150"/>
            <a:ext cx="8038251" cy="430887"/>
          </a:xfrm>
        </p:spPr>
        <p:txBody>
          <a:bodyPr/>
          <a:lstStyle/>
          <a:p>
            <a:r>
              <a:rPr lang="en-US" sz="2800" dirty="0"/>
              <a:t>What it is GEM$?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519AF-BC7D-49B8-8282-7C19FD69B6C2}"/>
              </a:ext>
            </a:extLst>
          </p:cNvPr>
          <p:cNvSpPr txBox="1"/>
          <p:nvPr/>
        </p:nvSpPr>
        <p:spPr>
          <a:xfrm>
            <a:off x="304800" y="1175087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Green Energy Money $aver (GEM$) On-Bill Program is an innovative financing program for homeowners and renters offered exclusively by the Hawaii Green Infrastructure Authority that features: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upfront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Immediate bill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Elimination of credit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Obligation tied to the utility meter (not the person)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Payments conveniently made on your monthly electric bill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F2DD2-8D3E-4F10-BAEF-DEA461F0F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71700"/>
            <a:ext cx="3159016" cy="131625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3656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E828-B4EE-481E-B5EA-26F02A5C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328" y="133350"/>
            <a:ext cx="8023797" cy="430887"/>
          </a:xfrm>
        </p:spPr>
        <p:txBody>
          <a:bodyPr/>
          <a:lstStyle/>
          <a:p>
            <a:r>
              <a:rPr lang="en-US" sz="2800" dirty="0"/>
              <a:t>Applying for GEM$ is a 2-Step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5081E-BF37-4606-ADAD-49A254CB3172}"/>
              </a:ext>
            </a:extLst>
          </p:cNvPr>
          <p:cNvSpPr txBox="1"/>
          <p:nvPr/>
        </p:nvSpPr>
        <p:spPr>
          <a:xfrm>
            <a:off x="609600" y="1123950"/>
            <a:ext cx="6857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1:  PARTICIPANT ELIGIBILITY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Based on utility bill payment history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No </a:t>
            </a:r>
            <a:r>
              <a:rPr lang="en-US" dirty="0"/>
              <a:t>disconnect notice during the past 12 months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b="1" dirty="0"/>
              <a:t>STEP 2: PROJECT ELIGIBILITY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Energy Improvement (EI) must be on the Approved EI List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Post-installation, the EI must provide a minimum 10% utility bill savings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AutoShape 2" descr="Image result for image of someone applying for a loan">
            <a:extLst>
              <a:ext uri="{FF2B5EF4-FFF2-40B4-BE49-F238E27FC236}">
                <a16:creationId xmlns:a16="http://schemas.microsoft.com/office/drawing/2014/main" id="{5F0E3D8F-23EE-4AB1-B016-E11A46DFB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5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B75E74-DBEE-4D0E-A0E1-4525F3693531}"/>
              </a:ext>
            </a:extLst>
          </p:cNvPr>
          <p:cNvSpPr txBox="1"/>
          <p:nvPr/>
        </p:nvSpPr>
        <p:spPr>
          <a:xfrm>
            <a:off x="381000" y="1333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APPROVED ENERGY IMPROVEMENT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DDD47-8122-4290-AECB-FB6E722976A6}"/>
              </a:ext>
            </a:extLst>
          </p:cNvPr>
          <p:cNvSpPr txBox="1"/>
          <p:nvPr/>
        </p:nvSpPr>
        <p:spPr>
          <a:xfrm>
            <a:off x="367145" y="895350"/>
            <a:ext cx="417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Residential Installations: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Solar Thermal Water Heaters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Solar PV Water Heaters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Heat Pump Water Heaters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Solar PV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F1244-3C9B-460D-BA88-5B20AA99467B}"/>
              </a:ext>
            </a:extLst>
          </p:cNvPr>
          <p:cNvSpPr txBox="1"/>
          <p:nvPr/>
        </p:nvSpPr>
        <p:spPr>
          <a:xfrm>
            <a:off x="4537363" y="158115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Commercial Installations: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HVAC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Water Heating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Thermal Storage Pumps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Building Envelope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Refrigeration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Other Commercial Energy Efficiency Technologies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Solar PV Systems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050" name="Picture 2" descr="Image result for images of solar PV system">
            <a:extLst>
              <a:ext uri="{FF2B5EF4-FFF2-40B4-BE49-F238E27FC236}">
                <a16:creationId xmlns:a16="http://schemas.microsoft.com/office/drawing/2014/main" id="{611BED75-1964-487A-96F8-357305C2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" y="2790111"/>
            <a:ext cx="3710691" cy="161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5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4F8625-4F86-4F5B-9860-DFCACB9C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57150"/>
            <a:ext cx="5943600" cy="369332"/>
          </a:xfrm>
        </p:spPr>
        <p:txBody>
          <a:bodyPr/>
          <a:lstStyle/>
          <a:p>
            <a:r>
              <a:rPr lang="en-US" sz="2400" b="1" dirty="0"/>
              <a:t>What does 10% savings look like?</a:t>
            </a:r>
          </a:p>
        </p:txBody>
      </p:sp>
      <p:pic>
        <p:nvPicPr>
          <p:cNvPr id="6" name="Picture 2" descr="1 Us Bank Note">
            <a:extLst>
              <a:ext uri="{FF2B5EF4-FFF2-40B4-BE49-F238E27FC236}">
                <a16:creationId xmlns:a16="http://schemas.microsoft.com/office/drawing/2014/main" id="{3F7D0F0B-1548-41E4-A8E4-29E34726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04950"/>
            <a:ext cx="1960935" cy="10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0AB79-AE62-4437-B74B-9B61BBC77266}"/>
              </a:ext>
            </a:extLst>
          </p:cNvPr>
          <p:cNvSpPr txBox="1"/>
          <p:nvPr/>
        </p:nvSpPr>
        <p:spPr>
          <a:xfrm>
            <a:off x="76200" y="66675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Homeowners pre-energy improvement utility bill:                 $250.00</a:t>
            </a:r>
          </a:p>
          <a:p>
            <a:endParaRPr lang="en-US" dirty="0"/>
          </a:p>
          <a:p>
            <a:r>
              <a:rPr lang="en-US" dirty="0"/>
              <a:t>Post-energy improvement utility bill:                                         $125.00</a:t>
            </a:r>
          </a:p>
          <a:p>
            <a:endParaRPr lang="en-US" dirty="0"/>
          </a:p>
          <a:p>
            <a:r>
              <a:rPr lang="en-US" dirty="0"/>
              <a:t>Monthly GEM$ program charge:                                                $100.00</a:t>
            </a:r>
          </a:p>
          <a:p>
            <a:endParaRPr lang="en-US" dirty="0"/>
          </a:p>
          <a:p>
            <a:r>
              <a:rPr lang="en-US" dirty="0"/>
              <a:t>Total Post-energy improvement installation:                            $225.00</a:t>
            </a:r>
          </a:p>
          <a:p>
            <a:endParaRPr lang="en-US" dirty="0"/>
          </a:p>
          <a:p>
            <a:r>
              <a:rPr lang="en-US" b="1" dirty="0">
                <a:solidFill>
                  <a:srgbClr val="009900"/>
                </a:solidFill>
              </a:rPr>
              <a:t>Monthly Savings:                 $25</a:t>
            </a:r>
          </a:p>
          <a:p>
            <a:endParaRPr lang="en-US" dirty="0"/>
          </a:p>
          <a:p>
            <a:endParaRPr lang="en-US" sz="1400" dirty="0"/>
          </a:p>
          <a:p>
            <a:r>
              <a:rPr lang="en-US" sz="1400" dirty="0"/>
              <a:t>*The 10% savings ensures the homeowner can afford the installed energy improvement and saves money over the useful life of the improvement*</a:t>
            </a:r>
          </a:p>
        </p:txBody>
      </p:sp>
    </p:spTree>
    <p:extLst>
      <p:ext uri="{BB962C8B-B14F-4D97-AF65-F5344CB8AC3E}">
        <p14:creationId xmlns:p14="http://schemas.microsoft.com/office/powerpoint/2010/main" val="36473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6C9D46-4879-4DA1-9920-9604E1B9F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668885"/>
            <a:ext cx="3886200" cy="4770537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GEMS - Direct Loan Program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Credit based underwriting to qualify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Oversized systems may be eligible for financing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Loan made directly to customer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20% Savings over the term of the loan (20 years)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Homeowner billed monthly by HGIA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sz="11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50F43-DB5D-4A7B-B25E-CF887F723FC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52400" y="653450"/>
            <a:ext cx="3961288" cy="3077766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GEM$-On Bill Repayment Program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No credit evaluation required:  Not a loan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Oversized systems NOT allowed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Obligation tied to the utility meter (not a person)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10% immediate bill savings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Payments conveniently made on your monthly electric utility bill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D0AC4-EC98-468B-BD80-4AB5D8E5CB57}"/>
              </a:ext>
            </a:extLst>
          </p:cNvPr>
          <p:cNvSpPr txBox="1"/>
          <p:nvPr/>
        </p:nvSpPr>
        <p:spPr>
          <a:xfrm>
            <a:off x="2057400" y="36014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FINANCING PROGRAMS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04EAE-D68F-4A49-9C82-A0F6903E4A29}"/>
              </a:ext>
            </a:extLst>
          </p:cNvPr>
          <p:cNvSpPr txBox="1"/>
          <p:nvPr/>
        </p:nvSpPr>
        <p:spPr>
          <a:xfrm>
            <a:off x="913566" y="424815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Determine which program is right for your customer!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BA8370-CAE1-4E3B-AC62-F4C9D3508479}"/>
              </a:ext>
            </a:extLst>
          </p:cNvPr>
          <p:cNvSpPr txBox="1"/>
          <p:nvPr/>
        </p:nvSpPr>
        <p:spPr>
          <a:xfrm>
            <a:off x="685800" y="3322753"/>
            <a:ext cx="769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programs contribute to the State of Hawaii’s goal to achieve 100%  clean energy by 2045 through low cost financing of approved energy improvements </a:t>
            </a:r>
          </a:p>
        </p:txBody>
      </p:sp>
    </p:spTree>
    <p:extLst>
      <p:ext uri="{BB962C8B-B14F-4D97-AF65-F5344CB8AC3E}">
        <p14:creationId xmlns:p14="http://schemas.microsoft.com/office/powerpoint/2010/main" val="198592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1393"/>
            <a:ext cx="4493259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spc="-85" dirty="0"/>
              <a:t>Next Steps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238055" y="1200150"/>
            <a:ext cx="5019745" cy="3660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225"/>
              </a:spcBef>
              <a:tabLst>
                <a:tab pos="419100" algn="l"/>
                <a:tab pos="419734" algn="l"/>
              </a:tabLst>
            </a:pPr>
            <a:endParaRPr lang="en-US" sz="1700" b="1" dirty="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225"/>
              </a:spcBef>
              <a:tabLst>
                <a:tab pos="419100" algn="l"/>
                <a:tab pos="419734" algn="l"/>
              </a:tabLst>
            </a:pPr>
            <a:r>
              <a:rPr lang="en-US" sz="1700" b="1" dirty="0">
                <a:latin typeface="Arial"/>
                <a:cs typeface="Arial"/>
              </a:rPr>
              <a:t>HGIA to apply the two-step process:</a:t>
            </a:r>
          </a:p>
          <a:p>
            <a:pPr marL="361950" indent="-285750">
              <a:lnSpc>
                <a:spcPct val="100000"/>
              </a:lnSpc>
              <a:spcBef>
                <a:spcPts val="1225"/>
              </a:spcBef>
              <a:buFont typeface="Arial" panose="020B0604020202020204" pitchFamily="34" charset="0"/>
              <a:buChar char="•"/>
              <a:tabLst>
                <a:tab pos="419100" algn="l"/>
                <a:tab pos="419734" algn="l"/>
              </a:tabLst>
            </a:pPr>
            <a:r>
              <a:rPr lang="en-US" sz="1700" dirty="0">
                <a:latin typeface="Arial"/>
                <a:cs typeface="Arial"/>
              </a:rPr>
              <a:t>Determine if the homeowner is an eligible participant (GEM$) or an eligible borrower (Direct Loan)</a:t>
            </a:r>
          </a:p>
          <a:p>
            <a:pPr marL="361950" indent="-285750">
              <a:lnSpc>
                <a:spcPct val="100000"/>
              </a:lnSpc>
              <a:spcBef>
                <a:spcPts val="1225"/>
              </a:spcBef>
              <a:buFont typeface="Arial" panose="020B0604020202020204" pitchFamily="34" charset="0"/>
              <a:buChar char="•"/>
              <a:tabLst>
                <a:tab pos="419100" algn="l"/>
                <a:tab pos="419734" algn="l"/>
              </a:tabLst>
            </a:pPr>
            <a:r>
              <a:rPr lang="en-US" sz="1700" dirty="0">
                <a:latin typeface="Arial"/>
                <a:cs typeface="Arial"/>
              </a:rPr>
              <a:t>Determine if the proposed system meets program eligibility</a:t>
            </a:r>
          </a:p>
          <a:p>
            <a:pPr marL="76200">
              <a:lnSpc>
                <a:spcPct val="100000"/>
              </a:lnSpc>
              <a:spcBef>
                <a:spcPts val="1225"/>
              </a:spcBef>
              <a:tabLst>
                <a:tab pos="419100" algn="l"/>
                <a:tab pos="419734" algn="l"/>
              </a:tabLst>
            </a:pPr>
            <a:endParaRPr lang="en-US" sz="1700" b="1" dirty="0">
              <a:solidFill>
                <a:srgbClr val="205AB2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225"/>
              </a:spcBef>
              <a:tabLst>
                <a:tab pos="419100" algn="l"/>
                <a:tab pos="419734" algn="l"/>
              </a:tabLst>
            </a:pPr>
            <a:r>
              <a:rPr lang="en-US" sz="1700" b="1" dirty="0">
                <a:solidFill>
                  <a:srgbClr val="205AB2"/>
                </a:solidFill>
                <a:latin typeface="Arial"/>
                <a:cs typeface="Arial"/>
              </a:rPr>
              <a:t>Once the applicant and proposed system meet eligibility, documents are executed and the Energy Improvement can be installed</a:t>
            </a:r>
            <a:endParaRPr sz="1700" b="1" dirty="0">
              <a:solidFill>
                <a:srgbClr val="205AB2"/>
              </a:solidFill>
              <a:latin typeface="Arial"/>
              <a:cs typeface="Arial"/>
            </a:endParaRPr>
          </a:p>
        </p:txBody>
      </p:sp>
      <p:sp>
        <p:nvSpPr>
          <p:cNvPr id="4" name="AutoShape 2" descr="Image result for images of people using a computer">
            <a:extLst>
              <a:ext uri="{FF2B5EF4-FFF2-40B4-BE49-F238E27FC236}">
                <a16:creationId xmlns:a16="http://schemas.microsoft.com/office/drawing/2014/main" id="{43713FAD-AA07-4148-A117-AD2E7BAF5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mages of people using a computer">
            <a:extLst>
              <a:ext uri="{FF2B5EF4-FFF2-40B4-BE49-F238E27FC236}">
                <a16:creationId xmlns:a16="http://schemas.microsoft.com/office/drawing/2014/main" id="{90A5540A-ADEC-40F3-922B-BEC4ACCE68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2D8E0-CC84-471E-97D2-08D7EF367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06" y="1962150"/>
            <a:ext cx="3180734" cy="2541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E37DB5-3ADF-4F23-B6D1-3091D5B429A0}"/>
              </a:ext>
            </a:extLst>
          </p:cNvPr>
          <p:cNvSpPr txBox="1"/>
          <p:nvPr/>
        </p:nvSpPr>
        <p:spPr>
          <a:xfrm>
            <a:off x="381000" y="752871"/>
            <a:ext cx="746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dirty="0">
                <a:solidFill>
                  <a:srgbClr val="205AB2"/>
                </a:solidFill>
                <a:latin typeface="Arial"/>
                <a:cs typeface="Arial"/>
              </a:rPr>
              <a:t>Homeowner completes a GEM$ financing application or a Direct loan application available on-line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1393"/>
            <a:ext cx="597492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spc="-85" dirty="0"/>
              <a:t>New Opportunities with GEM$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3200400" y="1047750"/>
            <a:ext cx="5631985" cy="303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425450">
              <a:lnSpc>
                <a:spcPct val="140000"/>
              </a:lnSpc>
              <a:spcBef>
                <a:spcPts val="430"/>
              </a:spcBef>
              <a:tabLst>
                <a:tab pos="361950" algn="l"/>
                <a:tab pos="1821180" algn="l"/>
              </a:tabLst>
            </a:pPr>
            <a:r>
              <a:rPr lang="en-US" sz="1200" spc="-10" dirty="0">
                <a:solidFill>
                  <a:srgbClr val="595958"/>
                </a:solidFill>
                <a:latin typeface="Arial"/>
                <a:cs typeface="Arial"/>
              </a:rPr>
              <a:t>Because  the GEM$ On-Bill Program obligation is tied to the utility meter and not a person, it is ideal for landlords and renters.  </a:t>
            </a:r>
          </a:p>
          <a:p>
            <a:pPr marL="76200" marR="425450">
              <a:lnSpc>
                <a:spcPct val="140000"/>
              </a:lnSpc>
              <a:spcBef>
                <a:spcPts val="430"/>
              </a:spcBef>
              <a:tabLst>
                <a:tab pos="361950" algn="l"/>
                <a:tab pos="1821180" algn="l"/>
              </a:tabLst>
            </a:pPr>
            <a:endParaRPr lang="en-US" sz="1200" spc="-10" dirty="0">
              <a:solidFill>
                <a:srgbClr val="595958"/>
              </a:solidFill>
              <a:latin typeface="Arial"/>
              <a:cs typeface="Arial"/>
            </a:endParaRPr>
          </a:p>
          <a:p>
            <a:pPr marL="247650" marR="425450" indent="-171450">
              <a:lnSpc>
                <a:spcPct val="14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361950" algn="l"/>
                <a:tab pos="1821180" algn="l"/>
              </a:tabLst>
            </a:pPr>
            <a:r>
              <a:rPr lang="en-US" sz="1200" spc="-10" dirty="0">
                <a:solidFill>
                  <a:srgbClr val="595958"/>
                </a:solidFill>
                <a:latin typeface="Arial"/>
                <a:cs typeface="Arial"/>
              </a:rPr>
              <a:t>Renter lowers their utility costs without any money out-of-pocket</a:t>
            </a:r>
          </a:p>
          <a:p>
            <a:pPr marL="247650" marR="425450" indent="-171450">
              <a:lnSpc>
                <a:spcPct val="14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361950" algn="l"/>
                <a:tab pos="1821180" algn="l"/>
              </a:tabLst>
            </a:pPr>
            <a:r>
              <a:rPr lang="en-US" sz="1200" spc="-10" dirty="0">
                <a:solidFill>
                  <a:srgbClr val="595958"/>
                </a:solidFill>
                <a:latin typeface="Arial"/>
                <a:cs typeface="Arial"/>
              </a:rPr>
              <a:t>When a renter moves out, the new renter assumes the obligation on their utility bill and does not have to qualify.</a:t>
            </a:r>
          </a:p>
          <a:p>
            <a:pPr marL="247650" marR="425450" indent="-171450">
              <a:lnSpc>
                <a:spcPct val="14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361950" algn="l"/>
                <a:tab pos="1821180" algn="l"/>
              </a:tabLst>
            </a:pPr>
            <a:r>
              <a:rPr lang="en-US" sz="1200" spc="-10" dirty="0">
                <a:solidFill>
                  <a:srgbClr val="595958"/>
                </a:solidFill>
                <a:latin typeface="Arial"/>
                <a:cs typeface="Arial"/>
              </a:rPr>
              <a:t>The landlord is given up to 2 years suspension of payments for vacancies during the term of the obligation. </a:t>
            </a:r>
          </a:p>
          <a:p>
            <a:pPr marL="247650" marR="425450" indent="-171450">
              <a:lnSpc>
                <a:spcPct val="14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361950" algn="l"/>
                <a:tab pos="1821180" algn="l"/>
              </a:tabLst>
            </a:pPr>
            <a:r>
              <a:rPr lang="en-US" sz="1200" spc="-10" dirty="0">
                <a:solidFill>
                  <a:srgbClr val="595958"/>
                </a:solidFill>
                <a:latin typeface="Arial"/>
                <a:cs typeface="Arial"/>
              </a:rPr>
              <a:t>Landlord may be eligible for State &amp; Federal tax credits and depreciation </a:t>
            </a:r>
          </a:p>
          <a:p>
            <a:pPr marL="76200" marR="425450">
              <a:lnSpc>
                <a:spcPct val="140000"/>
              </a:lnSpc>
              <a:spcBef>
                <a:spcPts val="430"/>
              </a:spcBef>
              <a:tabLst>
                <a:tab pos="361950" algn="l"/>
                <a:tab pos="1821180" algn="l"/>
              </a:tabLst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6146" name="Picture 2" descr="Image result for images of new opportunities">
            <a:extLst>
              <a:ext uri="{FF2B5EF4-FFF2-40B4-BE49-F238E27FC236}">
                <a16:creationId xmlns:a16="http://schemas.microsoft.com/office/drawing/2014/main" id="{CEA37709-BB4D-4531-9797-76321BCC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83AEE9-A750-4C3B-89EF-54378D1A11D8}"/>
              </a:ext>
            </a:extLst>
          </p:cNvPr>
          <p:cNvSpPr txBox="1"/>
          <p:nvPr/>
        </p:nvSpPr>
        <p:spPr>
          <a:xfrm>
            <a:off x="457200" y="409575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This creates a WIN-WIN-WIN for the Renter-Landlord - Environment </a:t>
            </a:r>
          </a:p>
        </p:txBody>
      </p:sp>
    </p:spTree>
    <p:extLst>
      <p:ext uri="{BB962C8B-B14F-4D97-AF65-F5344CB8AC3E}">
        <p14:creationId xmlns:p14="http://schemas.microsoft.com/office/powerpoint/2010/main" val="34844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26681</TotalTime>
  <Words>837</Words>
  <Application>Microsoft Office PowerPoint</Application>
  <PresentationFormat>On-screen Show (16:9)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GEM$   LOAN PROGRAM  OVERVIEW</vt:lpstr>
      <vt:lpstr>Th</vt:lpstr>
      <vt:lpstr>PowerPoint Presentation</vt:lpstr>
      <vt:lpstr>PowerPoint Presentation</vt:lpstr>
      <vt:lpstr>PowerPoint Presentation</vt:lpstr>
      <vt:lpstr>PowerPoint Presentation</vt:lpstr>
      <vt:lpstr>Next Steps</vt:lpstr>
      <vt:lpstr>New Opportunities with GEM$</vt:lpstr>
      <vt:lpstr>COMMERCIAL  LOAN PROGRAM  OVERVIEW</vt:lpstr>
      <vt:lpstr>Design of Commercial Loan Products</vt:lpstr>
      <vt:lpstr>Eligible Off Takers (rate payers)</vt:lpstr>
      <vt:lpstr>PowerPoint Presentation</vt:lpstr>
      <vt:lpstr>Financing Terms</vt:lpstr>
      <vt:lpstr>Eligible Properties</vt:lpstr>
      <vt:lpstr>GEMS  CONTACTS &amp;  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Buljan</dc:creator>
  <cp:lastModifiedBy>Kubota, Valerie C</cp:lastModifiedBy>
  <cp:revision>71</cp:revision>
  <dcterms:created xsi:type="dcterms:W3CDTF">2017-04-17T09:04:53Z</dcterms:created>
  <dcterms:modified xsi:type="dcterms:W3CDTF">2018-06-28T22:22:47Z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2017-04-16T00:00:00Z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2017-04-17T00:00:00Z</vt:filetime>
  </property>
</Properties>
</file>